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5" autoAdjust="0"/>
    <p:restoredTop sz="94638" autoAdjust="0"/>
  </p:normalViewPr>
  <p:slideViewPr>
    <p:cSldViewPr>
      <p:cViewPr varScale="1">
        <p:scale>
          <a:sx n="86" d="100"/>
          <a:sy n="86" d="100"/>
        </p:scale>
        <p:origin x="-1584" y="-90"/>
      </p:cViewPr>
      <p:guideLst>
        <p:guide orient="horz" pos="2160"/>
        <p:guide pos="2880"/>
      </p:guideLst>
    </p:cSldViewPr>
  </p:slideViewPr>
  <p:outlineViewPr>
    <p:cViewPr>
      <p:scale>
        <a:sx n="33" d="100"/>
        <a:sy n="33" d="100"/>
      </p:scale>
      <p:origin x="0" y="69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2C4CD4-C4C8-4BEC-B38B-F2B5C612A147}"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2C4CD4-C4C8-4BEC-B38B-F2B5C612A147}"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2C4CD4-C4C8-4BEC-B38B-F2B5C612A147}"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2C4CD4-C4C8-4BEC-B38B-F2B5C612A147}"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2C4CD4-C4C8-4BEC-B38B-F2B5C612A147}"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2C4CD4-C4C8-4BEC-B38B-F2B5C612A147}"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2C4CD4-C4C8-4BEC-B38B-F2B5C612A147}" type="datetimeFigureOut">
              <a:rPr lang="en-US" smtClean="0"/>
              <a:pPr/>
              <a:t>4/11/2011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2C4CD4-C4C8-4BEC-B38B-F2B5C612A147}"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C4CD4-C4C8-4BEC-B38B-F2B5C612A147}" type="datetimeFigureOut">
              <a:rPr lang="en-US" smtClean="0"/>
              <a:pPr/>
              <a:t>4/11/2011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2C4CD4-C4C8-4BEC-B38B-F2B5C612A147}"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2C4CD4-C4C8-4BEC-B38B-F2B5C612A147}" type="datetimeFigureOut">
              <a:rPr lang="en-US" smtClean="0"/>
              <a:pPr/>
              <a:t>4/11/2011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0E00A8-78A4-4AA2-B6AA-0AC324936F4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2C4CD4-C4C8-4BEC-B38B-F2B5C612A147}" type="datetimeFigureOut">
              <a:rPr lang="en-US" smtClean="0"/>
              <a:pPr/>
              <a:t>4/11/2011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0E00A8-78A4-4AA2-B6AA-0AC324936F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davide-pedersoli.com/ArmiCategoria.aspx?CategoriaId=235&amp;lang=e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8.xml.rels><?xml version="1.0" encoding="UTF-8" standalone="yes"?>
<Relationships xmlns="http://schemas.openxmlformats.org/package/2006/relationships"><Relationship Id="rId2" Type="http://schemas.openxmlformats.org/officeDocument/2006/relationships/hyperlink" Target="http://www.doublegv.com/ggv/battles/tactics.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7772400" cy="1470025"/>
          </a:xfrm>
        </p:spPr>
        <p:txBody>
          <a:bodyPr/>
          <a:lstStyle/>
          <a:p>
            <a:r>
              <a:rPr lang="en-US" dirty="0" smtClean="0">
                <a:solidFill>
                  <a:srgbClr val="FF0000"/>
                </a:solidFill>
              </a:rPr>
              <a:t>Revolutionary War Weaponry</a:t>
            </a:r>
            <a:endParaRPr lang="en-US" dirty="0">
              <a:solidFill>
                <a:srgbClr val="FF0000"/>
              </a:solidFill>
            </a:endParaRPr>
          </a:p>
        </p:txBody>
      </p:sp>
      <p:sp>
        <p:nvSpPr>
          <p:cNvPr id="3" name="Subtitle 2"/>
          <p:cNvSpPr>
            <a:spLocks noGrp="1"/>
          </p:cNvSpPr>
          <p:nvPr>
            <p:ph type="subTitle" idx="1"/>
          </p:nvPr>
        </p:nvSpPr>
        <p:spPr/>
        <p:txBody>
          <a:bodyPr/>
          <a:lstStyle/>
          <a:p>
            <a:r>
              <a:rPr lang="en-US" smtClean="0"/>
              <a:t>By Alex</a:t>
            </a:r>
            <a:endParaRPr lang="en-US" dirty="0"/>
          </a:p>
        </p:txBody>
      </p:sp>
      <p:pic>
        <p:nvPicPr>
          <p:cNvPr id="5" name="Picture 4" descr="British Second Model Brown Bess - 1762 by Grice">
            <a:hlinkClick r:id="rId2"/>
          </p:cNvPr>
          <p:cNvPicPr>
            <a:picLocks noChangeAspect="1" noChangeArrowheads="1"/>
          </p:cNvPicPr>
          <p:nvPr/>
        </p:nvPicPr>
        <p:blipFill>
          <a:blip r:embed="rId3" cstate="print"/>
          <a:srcRect/>
          <a:stretch>
            <a:fillRect/>
          </a:stretch>
        </p:blipFill>
        <p:spPr bwMode="auto">
          <a:xfrm>
            <a:off x="0" y="1219200"/>
            <a:ext cx="9192768" cy="2209800"/>
          </a:xfrm>
          <a:prstGeom prst="rect">
            <a:avLst/>
          </a:prstGeom>
          <a:noFill/>
        </p:spPr>
      </p:pic>
      <p:sp>
        <p:nvSpPr>
          <p:cNvPr id="6" name="Rectangle 5"/>
          <p:cNvSpPr/>
          <p:nvPr/>
        </p:nvSpPr>
        <p:spPr>
          <a:xfrm>
            <a:off x="2743200" y="2286000"/>
            <a:ext cx="1834156" cy="215444"/>
          </a:xfrm>
          <a:prstGeom prst="rect">
            <a:avLst/>
          </a:prstGeom>
        </p:spPr>
        <p:txBody>
          <a:bodyPr wrap="none">
            <a:spAutoFit/>
          </a:bodyPr>
          <a:lstStyle/>
          <a:p>
            <a:r>
              <a:rPr lang="en-US" sz="800" dirty="0" smtClean="0"/>
              <a:t>http://www.11thpa.org/neumann.html</a:t>
            </a:r>
            <a:endParaRPr lang="en-US" sz="800"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036638"/>
          </a:xfrm>
        </p:spPr>
        <p:txBody>
          <a:bodyPr>
            <a:normAutofit fontScale="90000"/>
          </a:bodyPr>
          <a:lstStyle/>
          <a:p>
            <a:r>
              <a:rPr lang="en-US" b="1" i="1" dirty="0" smtClean="0"/>
              <a:t>1: Early Assembled Fowler/Musket c.1740</a:t>
            </a:r>
            <a:r>
              <a:rPr lang="en-US" i="1" dirty="0" smtClean="0"/>
              <a:t/>
            </a:r>
            <a:br>
              <a:rPr lang="en-US" i="1" dirty="0" smtClean="0"/>
            </a:br>
            <a:endParaRPr lang="en-US" dirty="0"/>
          </a:p>
        </p:txBody>
      </p:sp>
      <p:pic>
        <p:nvPicPr>
          <p:cNvPr id="4" name="Picture 2" descr="http://www.11thpa.org/news/p71-NUD4611.jpg"/>
          <p:cNvPicPr>
            <a:picLocks noGrp="1" noChangeAspect="1" noChangeArrowheads="1"/>
          </p:cNvPicPr>
          <p:nvPr>
            <p:ph idx="1"/>
          </p:nvPr>
        </p:nvPicPr>
        <p:blipFill>
          <a:blip r:embed="rId2" cstate="print"/>
          <a:srcRect/>
          <a:stretch>
            <a:fillRect/>
          </a:stretch>
        </p:blipFill>
        <p:spPr bwMode="auto">
          <a:xfrm>
            <a:off x="0" y="1676400"/>
            <a:ext cx="9001125" cy="1600200"/>
          </a:xfrm>
          <a:prstGeom prst="rect">
            <a:avLst/>
          </a:prstGeom>
          <a:noFill/>
        </p:spPr>
      </p:pic>
      <p:sp>
        <p:nvSpPr>
          <p:cNvPr id="5" name="Rectangle 4"/>
          <p:cNvSpPr/>
          <p:nvPr/>
        </p:nvSpPr>
        <p:spPr>
          <a:xfrm>
            <a:off x="228600" y="3962400"/>
            <a:ext cx="4572000" cy="2308324"/>
          </a:xfrm>
          <a:prstGeom prst="rect">
            <a:avLst/>
          </a:prstGeom>
        </p:spPr>
        <p:txBody>
          <a:bodyPr wrap="square">
            <a:spAutoFit/>
          </a:bodyPr>
          <a:lstStyle/>
          <a:p>
            <a:r>
              <a:rPr lang="en-US" i="1" dirty="0" smtClean="0"/>
              <a:t>Length: 67</a:t>
            </a:r>
            <a:r>
              <a:rPr lang="en-US" i="1" baseline="30000" dirty="0" smtClean="0"/>
              <a:t>1</a:t>
            </a:r>
            <a:r>
              <a:rPr lang="en-US" i="1" dirty="0" smtClean="0"/>
              <a:t>⁄</a:t>
            </a:r>
            <a:r>
              <a:rPr lang="en-US" i="1" baseline="-25000" dirty="0" smtClean="0"/>
              <a:t>4</a:t>
            </a:r>
            <a:r>
              <a:rPr lang="en-US" i="1" dirty="0" smtClean="0"/>
              <a:t>"</a:t>
            </a:r>
            <a:br>
              <a:rPr lang="en-US" i="1" dirty="0" smtClean="0"/>
            </a:br>
            <a:r>
              <a:rPr lang="en-US" i="1" dirty="0" smtClean="0"/>
              <a:t>Lock: 6</a:t>
            </a:r>
            <a:r>
              <a:rPr lang="en-US" i="1" baseline="30000" dirty="0" smtClean="0"/>
              <a:t>3</a:t>
            </a:r>
            <a:r>
              <a:rPr lang="en-US" i="1" dirty="0" smtClean="0"/>
              <a:t>⁄</a:t>
            </a:r>
            <a:r>
              <a:rPr lang="en-US" i="1" baseline="-25000" dirty="0" smtClean="0"/>
              <a:t>4</a:t>
            </a:r>
            <a:r>
              <a:rPr lang="en-US" i="1" dirty="0" smtClean="0"/>
              <a:t>"x1</a:t>
            </a:r>
            <a:r>
              <a:rPr lang="en-US" i="1" baseline="30000" dirty="0" smtClean="0"/>
              <a:t>3</a:t>
            </a:r>
            <a:r>
              <a:rPr lang="en-US" i="1" dirty="0" smtClean="0"/>
              <a:t>⁄</a:t>
            </a:r>
            <a:r>
              <a:rPr lang="en-US" i="1" baseline="-25000" dirty="0" smtClean="0"/>
              <a:t>8</a:t>
            </a:r>
            <a:r>
              <a:rPr lang="en-US" i="1" dirty="0" smtClean="0"/>
              <a:t>"</a:t>
            </a:r>
            <a:br>
              <a:rPr lang="en-US" i="1" dirty="0" smtClean="0"/>
            </a:br>
            <a:r>
              <a:rPr lang="en-US" i="1" dirty="0" smtClean="0"/>
              <a:t>Butt Tang: 2</a:t>
            </a:r>
            <a:r>
              <a:rPr lang="en-US" i="1" baseline="30000" dirty="0" smtClean="0"/>
              <a:t>7</a:t>
            </a:r>
            <a:r>
              <a:rPr lang="en-US" i="1" dirty="0" smtClean="0"/>
              <a:t>⁄</a:t>
            </a:r>
            <a:r>
              <a:rPr lang="en-US" i="1" baseline="-25000" dirty="0" smtClean="0"/>
              <a:t>8</a:t>
            </a:r>
            <a:r>
              <a:rPr lang="en-US" i="1" dirty="0" smtClean="0"/>
              <a:t>"</a:t>
            </a:r>
            <a:br>
              <a:rPr lang="en-US" i="1" dirty="0" smtClean="0"/>
            </a:br>
            <a:r>
              <a:rPr lang="en-US" i="1" dirty="0" smtClean="0"/>
              <a:t>Furniture: Brass/Iron</a:t>
            </a:r>
            <a:br>
              <a:rPr lang="en-US" i="1" dirty="0" smtClean="0"/>
            </a:br>
            <a:r>
              <a:rPr lang="en-US" i="1" dirty="0" smtClean="0"/>
              <a:t>Barrel: 51</a:t>
            </a:r>
            <a:r>
              <a:rPr lang="en-US" i="1" baseline="30000" dirty="0" smtClean="0"/>
              <a:t>1</a:t>
            </a:r>
            <a:r>
              <a:rPr lang="en-US" i="1" dirty="0" smtClean="0"/>
              <a:t>⁄</a:t>
            </a:r>
            <a:r>
              <a:rPr lang="en-US" i="1" baseline="-25000" dirty="0" smtClean="0"/>
              <a:t>8</a:t>
            </a:r>
            <a:r>
              <a:rPr lang="en-US" i="1" dirty="0" smtClean="0"/>
              <a:t>", .71 cal.</a:t>
            </a:r>
            <a:br>
              <a:rPr lang="en-US" i="1" dirty="0" smtClean="0"/>
            </a:br>
            <a:r>
              <a:rPr lang="en-US" i="1" dirty="0" smtClean="0"/>
              <a:t>Trigger Guard: 8</a:t>
            </a:r>
            <a:r>
              <a:rPr lang="en-US" i="1" baseline="30000" dirty="0" smtClean="0"/>
              <a:t>5</a:t>
            </a:r>
            <a:r>
              <a:rPr lang="en-US" i="1" dirty="0" smtClean="0"/>
              <a:t>⁄</a:t>
            </a:r>
            <a:r>
              <a:rPr lang="en-US" i="1" baseline="-25000" dirty="0" smtClean="0"/>
              <a:t>8</a:t>
            </a:r>
            <a:r>
              <a:rPr lang="en-US" i="1" dirty="0" smtClean="0"/>
              <a:t>"</a:t>
            </a:r>
            <a:br>
              <a:rPr lang="en-US" i="1" dirty="0" smtClean="0"/>
            </a:br>
            <a:r>
              <a:rPr lang="en-US" i="1" dirty="0" err="1" smtClean="0"/>
              <a:t>Sideplate</a:t>
            </a:r>
            <a:r>
              <a:rPr lang="en-US" i="1" dirty="0" smtClean="0"/>
              <a:t>: 4</a:t>
            </a:r>
            <a:r>
              <a:rPr lang="en-US" i="1" baseline="30000" dirty="0" smtClean="0"/>
              <a:t>1</a:t>
            </a:r>
            <a:r>
              <a:rPr lang="en-US" i="1" dirty="0" smtClean="0"/>
              <a:t>⁄</a:t>
            </a:r>
            <a:r>
              <a:rPr lang="en-US" i="1" baseline="-25000" dirty="0" smtClean="0"/>
              <a:t>8</a:t>
            </a:r>
            <a:r>
              <a:rPr lang="en-US" i="1" dirty="0" smtClean="0"/>
              <a:t>"</a:t>
            </a:r>
            <a:br>
              <a:rPr lang="en-US" i="1" dirty="0" smtClean="0"/>
            </a:br>
            <a:r>
              <a:rPr lang="en-US" i="1" dirty="0" smtClean="0"/>
              <a:t>Weight: 7.8 lbs.</a:t>
            </a:r>
            <a:endParaRPr lang="en-US" dirty="0"/>
          </a:p>
        </p:txBody>
      </p:sp>
      <p:sp>
        <p:nvSpPr>
          <p:cNvPr id="6" name="Rectangle 5"/>
          <p:cNvSpPr/>
          <p:nvPr/>
        </p:nvSpPr>
        <p:spPr>
          <a:xfrm>
            <a:off x="2819400" y="2438400"/>
            <a:ext cx="3810000" cy="4185761"/>
          </a:xfrm>
          <a:prstGeom prst="rect">
            <a:avLst/>
          </a:prstGeom>
        </p:spPr>
        <p:txBody>
          <a:bodyPr wrap="square">
            <a:spAutoFit/>
          </a:bodyPr>
          <a:lstStyle/>
          <a:p>
            <a:r>
              <a:rPr lang="en-US" sz="1400" i="1" dirty="0" smtClean="0"/>
              <a:t>This American </a:t>
            </a:r>
            <a:r>
              <a:rPr lang="en-US" sz="1400" i="1" dirty="0" smtClean="0"/>
              <a:t>firearm</a:t>
            </a:r>
            <a:r>
              <a:rPr lang="en-US" sz="1400" i="1" dirty="0" smtClean="0"/>
              <a:t>, which predates the War for Independence, illustrates the Colonists’ early reliance upon reused mixed parts. Jacob Man of Wrentham, Massachusetts , would later carry it as a Minuteman at Lexington/Concord and while a soldier in the 13th Massachusetts Continental Regiment through the New York-Trenton-Princeton campaigns (1775-1777), as well as at the Battle of Rhode Island (1778). The American stock mounts a bulbous Dutch lock, a convex French S-shaped iron </a:t>
            </a:r>
            <a:r>
              <a:rPr lang="en-US" sz="1400" i="1" dirty="0" err="1" smtClean="0"/>
              <a:t>sideplate</a:t>
            </a:r>
            <a:r>
              <a:rPr lang="en-US" sz="1400" i="1" dirty="0" smtClean="0"/>
              <a:t>, a cut-down British brass </a:t>
            </a:r>
            <a:r>
              <a:rPr lang="en-US" sz="1400" i="1" dirty="0" err="1" smtClean="0"/>
              <a:t>buttplate</a:t>
            </a:r>
            <a:r>
              <a:rPr lang="en-US" sz="1400" i="1" dirty="0" smtClean="0"/>
              <a:t>, an English trade pattern escutcheon and a crude locally cast brass trigger guard secured by four nails. A French pinned fowler barrel is stocked to the muzzle, indicating the early lack of socket bayonets. Its iron ramrod is held by three thimbles, of which the bottom one is an old Queen Anne ribbed pattern, and the others simple rolled sheet brass</a:t>
            </a:r>
            <a:r>
              <a:rPr lang="en-US" sz="1200" i="1" dirty="0" smtClean="0"/>
              <a:t>.</a:t>
            </a:r>
            <a:endParaRPr lang="en-US" sz="1200" dirty="0"/>
          </a:p>
        </p:txBody>
      </p:sp>
      <p:sp>
        <p:nvSpPr>
          <p:cNvPr id="7" name="Rectangle 6"/>
          <p:cNvSpPr/>
          <p:nvPr/>
        </p:nvSpPr>
        <p:spPr>
          <a:xfrm>
            <a:off x="6629400" y="2514600"/>
            <a:ext cx="3810000" cy="215444"/>
          </a:xfrm>
          <a:prstGeom prst="rect">
            <a:avLst/>
          </a:prstGeom>
        </p:spPr>
        <p:txBody>
          <a:bodyPr wrap="square">
            <a:spAutoFit/>
          </a:bodyPr>
          <a:lstStyle/>
          <a:p>
            <a:r>
              <a:rPr lang="en-US" sz="800" dirty="0" smtClean="0"/>
              <a:t>http://www.11thpa.org/neumann.html</a:t>
            </a:r>
            <a:endParaRPr lang="en-US" sz="800"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fontScale="90000"/>
          </a:bodyPr>
          <a:lstStyle/>
          <a:p>
            <a:r>
              <a:rPr lang="en-US" b="1" i="1" dirty="0" smtClean="0"/>
              <a:t>2: A Club Butt Country Fowler </a:t>
            </a:r>
            <a:br>
              <a:rPr lang="en-US" b="1" i="1" dirty="0" smtClean="0"/>
            </a:br>
            <a:r>
              <a:rPr lang="en-US" b="1" i="1" dirty="0" smtClean="0"/>
              <a:t>c. 1715-1750</a:t>
            </a:r>
            <a:r>
              <a:rPr lang="en-US" i="1" dirty="0" smtClean="0"/>
              <a:t/>
            </a:r>
            <a:br>
              <a:rPr lang="en-US" i="1" dirty="0" smtClean="0"/>
            </a:br>
            <a:endParaRPr lang="en-US" dirty="0"/>
          </a:p>
        </p:txBody>
      </p:sp>
      <p:sp>
        <p:nvSpPr>
          <p:cNvPr id="3" name="Content Placeholder 2"/>
          <p:cNvSpPr>
            <a:spLocks noGrp="1"/>
          </p:cNvSpPr>
          <p:nvPr>
            <p:ph idx="1"/>
          </p:nvPr>
        </p:nvSpPr>
        <p:spPr>
          <a:xfrm>
            <a:off x="1447800" y="3429000"/>
            <a:ext cx="7239000" cy="4525963"/>
          </a:xfrm>
        </p:spPr>
        <p:txBody>
          <a:bodyPr>
            <a:normAutofit/>
          </a:bodyPr>
          <a:lstStyle/>
          <a:p>
            <a:pPr>
              <a:buNone/>
            </a:pPr>
            <a:r>
              <a:rPr lang="en-US" sz="1800" i="1" dirty="0" smtClean="0"/>
              <a:t>Although technically a hunting gun with the fore-end of its maple stock reaching to the muzzle of a European barrel, this family fowler, which omits all but the basic components, is typical of many of the existing arms carried into the field by the American forces early in the Revolution and by the militia throughout the war. Its stock is the popular civilian club butt form, but the non-essential </a:t>
            </a:r>
            <a:r>
              <a:rPr lang="en-US" sz="1800" i="1" dirty="0" err="1" smtClean="0"/>
              <a:t>buttplate</a:t>
            </a:r>
            <a:r>
              <a:rPr lang="en-US" sz="1800" i="1" dirty="0" smtClean="0"/>
              <a:t>, escutcheon, </a:t>
            </a:r>
            <a:r>
              <a:rPr lang="en-US" sz="1800" i="1" dirty="0" err="1" smtClean="0"/>
              <a:t>sideplate</a:t>
            </a:r>
            <a:r>
              <a:rPr lang="en-US" sz="1800" i="1" dirty="0" smtClean="0"/>
              <a:t>, raised carving and bottom ramrod pipe are not included. The Queen Anne period, three-screw flat lock design with its reinforced butt has an unbalanced profile which suggests possible Colonist manufacture. An uneven, hand-forged iron trigger guard, however, is obviously American-made. The wooden rammer is secured in two upper, sheet-brass thimbles.</a:t>
            </a:r>
            <a:endParaRPr lang="en-US" sz="1800" dirty="0"/>
          </a:p>
        </p:txBody>
      </p:sp>
      <p:pic>
        <p:nvPicPr>
          <p:cNvPr id="1026" name="Picture 2" descr="http://www.11thpa.org/news/p71-NUMBER1.jpg"/>
          <p:cNvPicPr>
            <a:picLocks noChangeAspect="1" noChangeArrowheads="1"/>
          </p:cNvPicPr>
          <p:nvPr/>
        </p:nvPicPr>
        <p:blipFill>
          <a:blip r:embed="rId2" cstate="print"/>
          <a:srcRect/>
          <a:stretch>
            <a:fillRect/>
          </a:stretch>
        </p:blipFill>
        <p:spPr bwMode="auto">
          <a:xfrm>
            <a:off x="157666" y="1600200"/>
            <a:ext cx="8986334" cy="1447800"/>
          </a:xfrm>
          <a:prstGeom prst="rect">
            <a:avLst/>
          </a:prstGeom>
          <a:noFill/>
        </p:spPr>
      </p:pic>
      <p:sp>
        <p:nvSpPr>
          <p:cNvPr id="5" name="Rectangle 4"/>
          <p:cNvSpPr/>
          <p:nvPr/>
        </p:nvSpPr>
        <p:spPr>
          <a:xfrm>
            <a:off x="0" y="3429000"/>
            <a:ext cx="1905000" cy="2585323"/>
          </a:xfrm>
          <a:prstGeom prst="rect">
            <a:avLst/>
          </a:prstGeom>
        </p:spPr>
        <p:txBody>
          <a:bodyPr wrap="square">
            <a:spAutoFit/>
          </a:bodyPr>
          <a:lstStyle/>
          <a:p>
            <a:r>
              <a:rPr lang="en-US" i="1" dirty="0" smtClean="0"/>
              <a:t>Length: 60"</a:t>
            </a:r>
            <a:br>
              <a:rPr lang="en-US" i="1" dirty="0" smtClean="0"/>
            </a:br>
            <a:r>
              <a:rPr lang="en-US" i="1" dirty="0" smtClean="0"/>
              <a:t>Lock: 7"x1</a:t>
            </a:r>
            <a:r>
              <a:rPr lang="en-US" i="1" baseline="30000" dirty="0" smtClean="0"/>
              <a:t>1</a:t>
            </a:r>
            <a:r>
              <a:rPr lang="en-US" i="1" dirty="0" smtClean="0"/>
              <a:t>⁄</a:t>
            </a:r>
            <a:r>
              <a:rPr lang="en-US" i="1" baseline="-25000" dirty="0" smtClean="0"/>
              <a:t>8</a:t>
            </a:r>
            <a:r>
              <a:rPr lang="en-US" i="1" dirty="0" smtClean="0"/>
              <a:t>"</a:t>
            </a:r>
            <a:br>
              <a:rPr lang="en-US" i="1" dirty="0" smtClean="0"/>
            </a:br>
            <a:r>
              <a:rPr lang="en-US" i="1" dirty="0" smtClean="0"/>
              <a:t>Furniture: Brass/Iron</a:t>
            </a:r>
            <a:br>
              <a:rPr lang="en-US" i="1" dirty="0" smtClean="0"/>
            </a:br>
            <a:r>
              <a:rPr lang="en-US" i="1" dirty="0" smtClean="0"/>
              <a:t>Barrel: 45", .70 cal.</a:t>
            </a:r>
            <a:br>
              <a:rPr lang="en-US" i="1" dirty="0" smtClean="0"/>
            </a:br>
            <a:r>
              <a:rPr lang="en-US" i="1" dirty="0" smtClean="0"/>
              <a:t>Trigger Guard: 7</a:t>
            </a:r>
            <a:r>
              <a:rPr lang="en-US" i="1" baseline="30000" dirty="0" smtClean="0"/>
              <a:t>1</a:t>
            </a:r>
            <a:r>
              <a:rPr lang="en-US" i="1" dirty="0" smtClean="0"/>
              <a:t>⁄</a:t>
            </a:r>
            <a:r>
              <a:rPr lang="en-US" i="1" baseline="-25000" dirty="0" smtClean="0"/>
              <a:t>8</a:t>
            </a:r>
            <a:r>
              <a:rPr lang="en-US" i="1" dirty="0" smtClean="0"/>
              <a:t>"</a:t>
            </a:r>
            <a:br>
              <a:rPr lang="en-US" i="1" dirty="0" smtClean="0"/>
            </a:br>
            <a:r>
              <a:rPr lang="en-US" i="1" dirty="0" smtClean="0"/>
              <a:t>Weight: 7.5 lbs</a:t>
            </a:r>
            <a:endParaRPr lang="en-US" dirty="0"/>
          </a:p>
        </p:txBody>
      </p:sp>
      <p:sp>
        <p:nvSpPr>
          <p:cNvPr id="6" name="Rectangle 5"/>
          <p:cNvSpPr/>
          <p:nvPr/>
        </p:nvSpPr>
        <p:spPr>
          <a:xfrm>
            <a:off x="3581400" y="2133600"/>
            <a:ext cx="1834156" cy="215444"/>
          </a:xfrm>
          <a:prstGeom prst="rect">
            <a:avLst/>
          </a:prstGeom>
        </p:spPr>
        <p:txBody>
          <a:bodyPr wrap="none">
            <a:spAutoFit/>
          </a:bodyPr>
          <a:lstStyle/>
          <a:p>
            <a:r>
              <a:rPr lang="en-US" sz="800" dirty="0" smtClean="0"/>
              <a:t>http://www.11thpa.org/neumann.html</a:t>
            </a:r>
            <a:endParaRPr lang="en-US" sz="800" dirty="0"/>
          </a:p>
        </p:txBody>
      </p:sp>
      <p:sp>
        <p:nvSpPr>
          <p:cNvPr id="7" name="Rectangle 6"/>
          <p:cNvSpPr/>
          <p:nvPr/>
        </p:nvSpPr>
        <p:spPr>
          <a:xfrm>
            <a:off x="3886200" y="6642556"/>
            <a:ext cx="4572000" cy="215444"/>
          </a:xfrm>
          <a:prstGeom prst="rect">
            <a:avLst/>
          </a:prstGeom>
        </p:spPr>
        <p:txBody>
          <a:bodyPr>
            <a:spAutoFit/>
          </a:bodyPr>
          <a:lstStyle/>
          <a:p>
            <a:r>
              <a:rPr lang="en-US" sz="800" dirty="0" smtClean="0"/>
              <a:t>http://www.doublegv.com/ggv/battles/tactics.html</a:t>
            </a:r>
            <a:endParaRPr lang="en-US" sz="800"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b="1" i="1" dirty="0" smtClean="0"/>
              <a:t>3: Early French Components </a:t>
            </a:r>
            <a:br>
              <a:rPr lang="en-US" b="1" i="1" dirty="0" smtClean="0"/>
            </a:br>
            <a:r>
              <a:rPr lang="en-US" b="1" i="1" dirty="0" smtClean="0"/>
              <a:t>c. 1760-1780</a:t>
            </a:r>
            <a:r>
              <a:rPr lang="en-US" i="1" dirty="0" smtClean="0"/>
              <a:t/>
            </a:r>
            <a:br>
              <a:rPr lang="en-US" i="1" dirty="0" smtClean="0"/>
            </a:br>
            <a:endParaRPr lang="en-US" dirty="0"/>
          </a:p>
        </p:txBody>
      </p:sp>
      <p:sp>
        <p:nvSpPr>
          <p:cNvPr id="3" name="Content Placeholder 2"/>
          <p:cNvSpPr>
            <a:spLocks noGrp="1"/>
          </p:cNvSpPr>
          <p:nvPr>
            <p:ph idx="1"/>
          </p:nvPr>
        </p:nvSpPr>
        <p:spPr>
          <a:xfrm>
            <a:off x="914400" y="3276600"/>
            <a:ext cx="8229600" cy="4525963"/>
          </a:xfrm>
        </p:spPr>
        <p:txBody>
          <a:bodyPr>
            <a:noAutofit/>
          </a:bodyPr>
          <a:lstStyle/>
          <a:p>
            <a:pPr>
              <a:buNone/>
            </a:pPr>
            <a:r>
              <a:rPr lang="en-US" sz="1800" i="1" dirty="0" smtClean="0"/>
              <a:t>A French Model 1717 musket furnished most of the elements remounted on this American cherry stock. It might have been an arm captured during the Colonial Wars with French Canada, or an early arm among the foreign aid shipments during our Revolution. Included is the distinctive M. 1717 lock with its vertical bridle, a typical French flat S-shaped </a:t>
            </a:r>
            <a:r>
              <a:rPr lang="en-US" sz="1800" i="1" dirty="0" err="1" smtClean="0"/>
              <a:t>sideplate</a:t>
            </a:r>
            <a:r>
              <a:rPr lang="en-US" sz="1800" i="1" dirty="0" smtClean="0"/>
              <a:t>, a double-pointed trigger guard, a long butt tang, and a 47" barrel. The double-strap upper barrel band from a French Model 1754 musket had a cone-shaped ramrod pipe brazed to the bottom by the Colonists who were probably influenced by similar Spanish and Dutch designs. The provincial </a:t>
            </a:r>
            <a:r>
              <a:rPr lang="en-US" sz="1800" i="1" dirty="0" err="1" smtClean="0"/>
              <a:t>restocker</a:t>
            </a:r>
            <a:r>
              <a:rPr lang="en-US" sz="1800" i="1" dirty="0" smtClean="0"/>
              <a:t> also provided a New England petal-type raised carving around the barrel tang.</a:t>
            </a:r>
            <a:endParaRPr lang="en-US" sz="1800" dirty="0" smtClean="0"/>
          </a:p>
        </p:txBody>
      </p:sp>
      <p:pic>
        <p:nvPicPr>
          <p:cNvPr id="1026" name="Picture 2" descr="http://www.11thpa.org/news/p71-NUMBER2.jpg"/>
          <p:cNvPicPr>
            <a:picLocks noChangeAspect="1" noChangeArrowheads="1"/>
          </p:cNvPicPr>
          <p:nvPr/>
        </p:nvPicPr>
        <p:blipFill>
          <a:blip r:embed="rId2" cstate="print"/>
          <a:srcRect/>
          <a:stretch>
            <a:fillRect/>
          </a:stretch>
        </p:blipFill>
        <p:spPr bwMode="auto">
          <a:xfrm>
            <a:off x="0" y="1752600"/>
            <a:ext cx="9090826" cy="1447800"/>
          </a:xfrm>
          <a:prstGeom prst="rect">
            <a:avLst/>
          </a:prstGeom>
          <a:noFill/>
        </p:spPr>
      </p:pic>
      <p:sp>
        <p:nvSpPr>
          <p:cNvPr id="5" name="Rectangle 4"/>
          <p:cNvSpPr/>
          <p:nvPr/>
        </p:nvSpPr>
        <p:spPr>
          <a:xfrm>
            <a:off x="0" y="4038600"/>
            <a:ext cx="1371600" cy="1754326"/>
          </a:xfrm>
          <a:prstGeom prst="rect">
            <a:avLst/>
          </a:prstGeom>
        </p:spPr>
        <p:txBody>
          <a:bodyPr wrap="square">
            <a:spAutoFit/>
          </a:bodyPr>
          <a:lstStyle/>
          <a:p>
            <a:r>
              <a:rPr lang="en-US" sz="1200" i="1" dirty="0" smtClean="0"/>
              <a:t>Length: 63"</a:t>
            </a:r>
            <a:br>
              <a:rPr lang="en-US" sz="1200" i="1" dirty="0" smtClean="0"/>
            </a:br>
            <a:r>
              <a:rPr lang="en-US" sz="1200" i="1" dirty="0" smtClean="0"/>
              <a:t>Lock: 6</a:t>
            </a:r>
            <a:r>
              <a:rPr lang="en-US" sz="1200" i="1" baseline="30000" dirty="0" smtClean="0"/>
              <a:t>1</a:t>
            </a:r>
            <a:r>
              <a:rPr lang="en-US" sz="1200" i="1" dirty="0" smtClean="0"/>
              <a:t>⁄</a:t>
            </a:r>
            <a:r>
              <a:rPr lang="en-US" sz="1200" i="1" baseline="-25000" dirty="0" smtClean="0"/>
              <a:t>2</a:t>
            </a:r>
            <a:r>
              <a:rPr lang="en-US" sz="1200" i="1" dirty="0" smtClean="0"/>
              <a:t>"x1</a:t>
            </a:r>
            <a:r>
              <a:rPr lang="en-US" sz="1200" i="1" baseline="30000" dirty="0" smtClean="0"/>
              <a:t>3</a:t>
            </a:r>
            <a:r>
              <a:rPr lang="en-US" sz="1200" i="1" dirty="0" smtClean="0"/>
              <a:t>⁄</a:t>
            </a:r>
            <a:r>
              <a:rPr lang="en-US" sz="1200" i="1" baseline="-25000" dirty="0" smtClean="0"/>
              <a:t>8</a:t>
            </a:r>
            <a:r>
              <a:rPr lang="en-US" sz="1200" i="1" dirty="0" smtClean="0"/>
              <a:t>"</a:t>
            </a:r>
            <a:br>
              <a:rPr lang="en-US" sz="1200" i="1" dirty="0" smtClean="0"/>
            </a:br>
            <a:r>
              <a:rPr lang="en-US" sz="1200" i="1" dirty="0" smtClean="0"/>
              <a:t>Butt Tang: 43⁄4"</a:t>
            </a:r>
            <a:br>
              <a:rPr lang="en-US" sz="1200" i="1" dirty="0" smtClean="0"/>
            </a:br>
            <a:r>
              <a:rPr lang="en-US" sz="1200" i="1" dirty="0" smtClean="0"/>
              <a:t>Furniture: Iron</a:t>
            </a:r>
            <a:br>
              <a:rPr lang="en-US" sz="1200" i="1" dirty="0" smtClean="0"/>
            </a:br>
            <a:r>
              <a:rPr lang="en-US" sz="1200" i="1" dirty="0" smtClean="0"/>
              <a:t>Barrel: 47", .70 cal.</a:t>
            </a:r>
            <a:br>
              <a:rPr lang="en-US" sz="1200" i="1" dirty="0" smtClean="0"/>
            </a:br>
            <a:r>
              <a:rPr lang="en-US" sz="1200" i="1" dirty="0" smtClean="0"/>
              <a:t>Trigger Guard: 12</a:t>
            </a:r>
            <a:r>
              <a:rPr lang="en-US" sz="1200" i="1" baseline="30000" dirty="0" smtClean="0"/>
              <a:t>5</a:t>
            </a:r>
            <a:r>
              <a:rPr lang="en-US" sz="1200" i="1" dirty="0" smtClean="0"/>
              <a:t>⁄</a:t>
            </a:r>
            <a:r>
              <a:rPr lang="en-US" sz="1200" i="1" baseline="-25000" dirty="0" smtClean="0"/>
              <a:t>8</a:t>
            </a:r>
            <a:r>
              <a:rPr lang="en-US" sz="1200" i="1" dirty="0" smtClean="0"/>
              <a:t>"</a:t>
            </a:r>
            <a:br>
              <a:rPr lang="en-US" sz="1200" i="1" dirty="0" smtClean="0"/>
            </a:br>
            <a:r>
              <a:rPr lang="en-US" sz="1200" i="1" dirty="0" err="1" smtClean="0"/>
              <a:t>Sideplate</a:t>
            </a:r>
            <a:r>
              <a:rPr lang="en-US" sz="1200" i="1" dirty="0" smtClean="0"/>
              <a:t>: 4</a:t>
            </a:r>
            <a:r>
              <a:rPr lang="en-US" sz="1200" i="1" baseline="30000" dirty="0" smtClean="0"/>
              <a:t>3</a:t>
            </a:r>
            <a:r>
              <a:rPr lang="en-US" sz="1200" i="1" dirty="0" smtClean="0"/>
              <a:t>⁄</a:t>
            </a:r>
            <a:r>
              <a:rPr lang="en-US" sz="1200" i="1" baseline="-25000" dirty="0" smtClean="0"/>
              <a:t>8</a:t>
            </a:r>
            <a:r>
              <a:rPr lang="en-US" sz="1200" i="1" dirty="0" smtClean="0"/>
              <a:t>"</a:t>
            </a:r>
            <a:br>
              <a:rPr lang="en-US" sz="1200" i="1" dirty="0" smtClean="0"/>
            </a:br>
            <a:r>
              <a:rPr lang="en-US" sz="1200" i="1" dirty="0" smtClean="0"/>
              <a:t>Weight: 9.2 lbs.</a:t>
            </a:r>
            <a:endParaRPr lang="en-US" sz="1200" dirty="0"/>
          </a:p>
        </p:txBody>
      </p:sp>
      <p:sp>
        <p:nvSpPr>
          <p:cNvPr id="6" name="Rectangle 5"/>
          <p:cNvSpPr/>
          <p:nvPr/>
        </p:nvSpPr>
        <p:spPr>
          <a:xfrm>
            <a:off x="2743200" y="2514600"/>
            <a:ext cx="1834156" cy="215444"/>
          </a:xfrm>
          <a:prstGeom prst="rect">
            <a:avLst/>
          </a:prstGeom>
        </p:spPr>
        <p:txBody>
          <a:bodyPr wrap="none">
            <a:spAutoFit/>
          </a:bodyPr>
          <a:lstStyle/>
          <a:p>
            <a:r>
              <a:rPr lang="en-US" sz="800" dirty="0" smtClean="0"/>
              <a:t>http://www.11thpa.org/neumann.html</a:t>
            </a:r>
            <a:endParaRPr lang="en-US" sz="800"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4: British Brown Bess Elements</a:t>
            </a:r>
            <a:br>
              <a:rPr lang="en-US" b="1" i="1" dirty="0" smtClean="0"/>
            </a:br>
            <a:r>
              <a:rPr lang="en-US" b="1" i="1" dirty="0" smtClean="0"/>
              <a:t> c. 1775-1783</a:t>
            </a:r>
            <a:endParaRPr lang="en-US" dirty="0"/>
          </a:p>
        </p:txBody>
      </p:sp>
      <p:sp>
        <p:nvSpPr>
          <p:cNvPr id="3" name="Content Placeholder 2"/>
          <p:cNvSpPr>
            <a:spLocks noGrp="1"/>
          </p:cNvSpPr>
          <p:nvPr>
            <p:ph idx="1"/>
          </p:nvPr>
        </p:nvSpPr>
        <p:spPr>
          <a:xfrm>
            <a:off x="990600" y="3657600"/>
            <a:ext cx="8229600" cy="4525963"/>
          </a:xfrm>
        </p:spPr>
        <p:txBody>
          <a:bodyPr>
            <a:normAutofit/>
          </a:bodyPr>
          <a:lstStyle/>
          <a:p>
            <a:pPr>
              <a:buNone/>
            </a:pPr>
            <a:r>
              <a:rPr lang="en-US" sz="1800" i="1" dirty="0" smtClean="0"/>
              <a:t>Major parts from a British Long Land 1756 Pattern musket, which was still the primary arm of their infantry early in the Revolution, were remounted by the rebels on a maple stock to create this firearm. In doing so, they reused the lock, trigger guard, </a:t>
            </a:r>
            <a:r>
              <a:rPr lang="en-US" sz="1800" i="1" dirty="0" err="1" smtClean="0"/>
              <a:t>sideplate</a:t>
            </a:r>
            <a:r>
              <a:rPr lang="en-US" sz="1800" i="1" dirty="0" smtClean="0"/>
              <a:t>, and </a:t>
            </a:r>
            <a:r>
              <a:rPr lang="en-US" sz="1800" i="1" dirty="0" err="1" smtClean="0"/>
              <a:t>buttplate</a:t>
            </a:r>
            <a:r>
              <a:rPr lang="en-US" sz="1800" i="1" dirty="0" smtClean="0"/>
              <a:t>, but omitted the original escutcheon, fourth rammer pipe and raised beavertail carving surrounding the barrel tang. The lock area of the stock, in turn, was made thicker by the Colonists, probably to strengthen that most vulnerable location from fractures. The convex side plate is also inset deeper than normal. An American hand-forged iron ramrod includes a thick button head, while the original 46" Brown Bess barrel has been shortened by </a:t>
            </a:r>
            <a:r>
              <a:rPr lang="en-US" sz="1800" i="1" baseline="30000" dirty="0" smtClean="0"/>
              <a:t>5</a:t>
            </a:r>
            <a:r>
              <a:rPr lang="en-US" sz="1800" i="1" dirty="0" smtClean="0"/>
              <a:t>⁄</a:t>
            </a:r>
            <a:r>
              <a:rPr lang="en-US" sz="1800" i="1" baseline="-25000" dirty="0" smtClean="0"/>
              <a:t>8</a:t>
            </a:r>
            <a:r>
              <a:rPr lang="en-US" sz="1800" i="1" dirty="0" smtClean="0"/>
              <a:t>" reflecting the constant need to dress the muzzle walls as they became sharpened from prolonged rammer wear.</a:t>
            </a:r>
            <a:endParaRPr lang="en-US" sz="1800" dirty="0"/>
          </a:p>
        </p:txBody>
      </p:sp>
      <p:pic>
        <p:nvPicPr>
          <p:cNvPr id="17410" name="Picture 2" descr="http://www.11thpa.org/news/p71-NUMBER3.jpg"/>
          <p:cNvPicPr>
            <a:picLocks noChangeAspect="1" noChangeArrowheads="1"/>
          </p:cNvPicPr>
          <p:nvPr/>
        </p:nvPicPr>
        <p:blipFill>
          <a:blip r:embed="rId2" cstate="print"/>
          <a:srcRect/>
          <a:stretch>
            <a:fillRect/>
          </a:stretch>
        </p:blipFill>
        <p:spPr bwMode="auto">
          <a:xfrm>
            <a:off x="-44379" y="1676400"/>
            <a:ext cx="9188379" cy="1752600"/>
          </a:xfrm>
          <a:prstGeom prst="rect">
            <a:avLst/>
          </a:prstGeom>
          <a:noFill/>
        </p:spPr>
      </p:pic>
      <p:sp>
        <p:nvSpPr>
          <p:cNvPr id="6" name="Rectangle 5"/>
          <p:cNvSpPr/>
          <p:nvPr/>
        </p:nvSpPr>
        <p:spPr>
          <a:xfrm>
            <a:off x="0" y="3962400"/>
            <a:ext cx="1371600" cy="2462213"/>
          </a:xfrm>
          <a:prstGeom prst="rect">
            <a:avLst/>
          </a:prstGeom>
        </p:spPr>
        <p:txBody>
          <a:bodyPr wrap="square">
            <a:spAutoFit/>
          </a:bodyPr>
          <a:lstStyle/>
          <a:p>
            <a:r>
              <a:rPr lang="en-US" sz="1400" i="1" dirty="0" smtClean="0"/>
              <a:t>Length: 60 </a:t>
            </a:r>
            <a:r>
              <a:rPr lang="en-US" sz="1400" i="1" baseline="30000" dirty="0" smtClean="0"/>
              <a:t>5</a:t>
            </a:r>
            <a:r>
              <a:rPr lang="en-US" sz="1400" i="1" dirty="0" smtClean="0"/>
              <a:t>⁄</a:t>
            </a:r>
            <a:r>
              <a:rPr lang="en-US" sz="1400" i="1" baseline="-25000" dirty="0" smtClean="0"/>
              <a:t>8</a:t>
            </a:r>
            <a:r>
              <a:rPr lang="en-US" sz="1400" i="1" dirty="0" smtClean="0"/>
              <a:t>”</a:t>
            </a:r>
            <a:br>
              <a:rPr lang="en-US" sz="1400" i="1" dirty="0" smtClean="0"/>
            </a:br>
            <a:r>
              <a:rPr lang="en-US" sz="1400" i="1" dirty="0" smtClean="0"/>
              <a:t>Lock: 7”x1 </a:t>
            </a:r>
            <a:r>
              <a:rPr lang="en-US" sz="1400" i="1" baseline="30000" dirty="0" smtClean="0"/>
              <a:t>1</a:t>
            </a:r>
            <a:r>
              <a:rPr lang="en-US" sz="1400" i="1" dirty="0" smtClean="0"/>
              <a:t>⁄</a:t>
            </a:r>
            <a:r>
              <a:rPr lang="en-US" sz="1400" i="1" baseline="-25000" dirty="0" smtClean="0"/>
              <a:t>4</a:t>
            </a:r>
            <a:r>
              <a:rPr lang="en-US" sz="1400" i="1" dirty="0" smtClean="0"/>
              <a:t>”</a:t>
            </a:r>
            <a:br>
              <a:rPr lang="en-US" sz="1400" i="1" dirty="0" smtClean="0"/>
            </a:br>
            <a:r>
              <a:rPr lang="en-US" sz="1400" i="1" dirty="0" smtClean="0"/>
              <a:t>Butt Tang: 5</a:t>
            </a:r>
            <a:r>
              <a:rPr lang="en-US" sz="1400" i="1" baseline="30000" dirty="0" smtClean="0"/>
              <a:t>3</a:t>
            </a:r>
            <a:r>
              <a:rPr lang="en-US" sz="1400" i="1" dirty="0" smtClean="0"/>
              <a:t>⁄</a:t>
            </a:r>
            <a:r>
              <a:rPr lang="en-US" sz="1400" i="1" baseline="-25000" dirty="0" smtClean="0"/>
              <a:t>4</a:t>
            </a:r>
            <a:r>
              <a:rPr lang="en-US" sz="1400" i="1" dirty="0" smtClean="0"/>
              <a:t>"</a:t>
            </a:r>
            <a:br>
              <a:rPr lang="en-US" sz="1400" i="1" dirty="0" smtClean="0"/>
            </a:br>
            <a:r>
              <a:rPr lang="en-US" sz="1400" i="1" dirty="0" smtClean="0"/>
              <a:t>Furniture: Brass</a:t>
            </a:r>
            <a:br>
              <a:rPr lang="en-US" sz="1400" i="1" dirty="0" smtClean="0"/>
            </a:br>
            <a:r>
              <a:rPr lang="en-US" sz="1400" i="1" dirty="0" smtClean="0"/>
              <a:t>Barrel: 453⁄8”, .77 cal.</a:t>
            </a:r>
            <a:br>
              <a:rPr lang="en-US" sz="1400" i="1" dirty="0" smtClean="0"/>
            </a:br>
            <a:r>
              <a:rPr lang="en-US" sz="1400" i="1" dirty="0" smtClean="0"/>
              <a:t>Trigger Guard: 11"</a:t>
            </a:r>
            <a:br>
              <a:rPr lang="en-US" sz="1400" i="1" dirty="0" smtClean="0"/>
            </a:br>
            <a:r>
              <a:rPr lang="en-US" sz="1400" i="1" dirty="0" err="1" smtClean="0"/>
              <a:t>Sideplate</a:t>
            </a:r>
            <a:r>
              <a:rPr lang="en-US" sz="1400" i="1" dirty="0" smtClean="0"/>
              <a:t>: 6</a:t>
            </a:r>
            <a:r>
              <a:rPr lang="en-US" sz="1400" i="1" baseline="30000" dirty="0" smtClean="0"/>
              <a:t>1</a:t>
            </a:r>
            <a:r>
              <a:rPr lang="en-US" sz="1400" i="1" dirty="0" smtClean="0"/>
              <a:t>⁄</a:t>
            </a:r>
            <a:r>
              <a:rPr lang="en-US" sz="1400" i="1" baseline="-25000" dirty="0" smtClean="0"/>
              <a:t>8</a:t>
            </a:r>
            <a:r>
              <a:rPr lang="en-US" sz="1400" i="1" dirty="0" smtClean="0"/>
              <a:t>"</a:t>
            </a:r>
            <a:br>
              <a:rPr lang="en-US" sz="1400" i="1" dirty="0" smtClean="0"/>
            </a:br>
            <a:r>
              <a:rPr lang="en-US" sz="1400" i="1" dirty="0" smtClean="0"/>
              <a:t>Weight: 10.3 lbs.</a:t>
            </a:r>
            <a:endParaRPr lang="en-US" sz="1400" dirty="0"/>
          </a:p>
        </p:txBody>
      </p:sp>
      <p:sp>
        <p:nvSpPr>
          <p:cNvPr id="7" name="Rectangle 6"/>
          <p:cNvSpPr/>
          <p:nvPr/>
        </p:nvSpPr>
        <p:spPr>
          <a:xfrm>
            <a:off x="2819400" y="2667000"/>
            <a:ext cx="1834156" cy="215444"/>
          </a:xfrm>
          <a:prstGeom prst="rect">
            <a:avLst/>
          </a:prstGeom>
        </p:spPr>
        <p:txBody>
          <a:bodyPr wrap="none">
            <a:spAutoFit/>
          </a:bodyPr>
          <a:lstStyle/>
          <a:p>
            <a:r>
              <a:rPr lang="en-US" sz="800" dirty="0" smtClean="0"/>
              <a:t>http://www.11thpa.org/neumann.html</a:t>
            </a:r>
            <a:endParaRPr lang="en-US" sz="800" dirty="0"/>
          </a:p>
        </p:txBody>
      </p:sp>
      <p:sp>
        <p:nvSpPr>
          <p:cNvPr id="8" name="Rectangle 7"/>
          <p:cNvSpPr/>
          <p:nvPr/>
        </p:nvSpPr>
        <p:spPr>
          <a:xfrm>
            <a:off x="3124200" y="6642556"/>
            <a:ext cx="4572000" cy="215444"/>
          </a:xfrm>
          <a:prstGeom prst="rect">
            <a:avLst/>
          </a:prstGeom>
        </p:spPr>
        <p:txBody>
          <a:bodyPr>
            <a:spAutoFit/>
          </a:bodyPr>
          <a:lstStyle/>
          <a:p>
            <a:r>
              <a:rPr lang="en-US" sz="800" dirty="0" smtClean="0"/>
              <a:t>http://www.doublegv.com/ggv/battles/tactics.html</a:t>
            </a:r>
            <a:endParaRPr lang="en-US" sz="800"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Muskets</a:t>
            </a:r>
            <a:endParaRPr lang="en-US" dirty="0"/>
          </a:p>
        </p:txBody>
      </p:sp>
      <p:sp>
        <p:nvSpPr>
          <p:cNvPr id="3" name="Content Placeholder 2"/>
          <p:cNvSpPr>
            <a:spLocks noGrp="1"/>
          </p:cNvSpPr>
          <p:nvPr>
            <p:ph idx="1"/>
          </p:nvPr>
        </p:nvSpPr>
        <p:spPr/>
        <p:txBody>
          <a:bodyPr/>
          <a:lstStyle/>
          <a:p>
            <a:endParaRPr lang="en-US" dirty="0"/>
          </a:p>
        </p:txBody>
      </p:sp>
      <p:pic>
        <p:nvPicPr>
          <p:cNvPr id="18434" name="Picture 2" descr="http://www.11thpa.org/news/p73-NUMBER4.jpg"/>
          <p:cNvPicPr>
            <a:picLocks noChangeAspect="1" noChangeArrowheads="1"/>
          </p:cNvPicPr>
          <p:nvPr/>
        </p:nvPicPr>
        <p:blipFill>
          <a:blip r:embed="rId2" cstate="print"/>
          <a:srcRect/>
          <a:stretch>
            <a:fillRect/>
          </a:stretch>
        </p:blipFill>
        <p:spPr bwMode="auto">
          <a:xfrm>
            <a:off x="43966" y="1219200"/>
            <a:ext cx="7957034" cy="1532467"/>
          </a:xfrm>
          <a:prstGeom prst="rect">
            <a:avLst/>
          </a:prstGeom>
          <a:noFill/>
        </p:spPr>
      </p:pic>
      <p:pic>
        <p:nvPicPr>
          <p:cNvPr id="18438" name="Picture 6" descr="http://www.11thpa.org/news/p73-NUE46B1.jpg"/>
          <p:cNvPicPr>
            <a:picLocks noChangeAspect="1" noChangeArrowheads="1"/>
          </p:cNvPicPr>
          <p:nvPr/>
        </p:nvPicPr>
        <p:blipFill>
          <a:blip r:embed="rId3" cstate="print"/>
          <a:srcRect/>
          <a:stretch>
            <a:fillRect/>
          </a:stretch>
        </p:blipFill>
        <p:spPr bwMode="auto">
          <a:xfrm>
            <a:off x="0" y="4114800"/>
            <a:ext cx="7924801" cy="1394180"/>
          </a:xfrm>
          <a:prstGeom prst="rect">
            <a:avLst/>
          </a:prstGeom>
          <a:noFill/>
        </p:spPr>
      </p:pic>
      <p:pic>
        <p:nvPicPr>
          <p:cNvPr id="18440" name="Picture 8" descr="http://www.11thpa.org/news/p73-NUE4681.jpg"/>
          <p:cNvPicPr>
            <a:picLocks noChangeAspect="1" noChangeArrowheads="1"/>
          </p:cNvPicPr>
          <p:nvPr/>
        </p:nvPicPr>
        <p:blipFill>
          <a:blip r:embed="rId4" cstate="print"/>
          <a:srcRect/>
          <a:stretch>
            <a:fillRect/>
          </a:stretch>
        </p:blipFill>
        <p:spPr bwMode="auto">
          <a:xfrm>
            <a:off x="0" y="5509682"/>
            <a:ext cx="8001000" cy="1348318"/>
          </a:xfrm>
          <a:prstGeom prst="rect">
            <a:avLst/>
          </a:prstGeom>
          <a:noFill/>
        </p:spPr>
      </p:pic>
      <p:pic>
        <p:nvPicPr>
          <p:cNvPr id="18436" name="Picture 4" descr="http://www.11thpa.org/news/p73-NUE46A1.jpg"/>
          <p:cNvPicPr>
            <a:picLocks noChangeAspect="1" noChangeArrowheads="1"/>
          </p:cNvPicPr>
          <p:nvPr/>
        </p:nvPicPr>
        <p:blipFill>
          <a:blip r:embed="rId5" cstate="print"/>
          <a:srcRect/>
          <a:stretch>
            <a:fillRect/>
          </a:stretch>
        </p:blipFill>
        <p:spPr bwMode="auto">
          <a:xfrm>
            <a:off x="0" y="2743200"/>
            <a:ext cx="8001000" cy="1452033"/>
          </a:xfrm>
          <a:prstGeom prst="rect">
            <a:avLst/>
          </a:prstGeom>
          <a:noFill/>
        </p:spPr>
      </p:pic>
      <p:sp>
        <p:nvSpPr>
          <p:cNvPr id="8" name="Rectangle 7"/>
          <p:cNvSpPr/>
          <p:nvPr/>
        </p:nvSpPr>
        <p:spPr>
          <a:xfrm>
            <a:off x="3124200" y="6642556"/>
            <a:ext cx="1834156" cy="215444"/>
          </a:xfrm>
          <a:prstGeom prst="rect">
            <a:avLst/>
          </a:prstGeom>
        </p:spPr>
        <p:txBody>
          <a:bodyPr wrap="none">
            <a:spAutoFit/>
          </a:bodyPr>
          <a:lstStyle/>
          <a:p>
            <a:r>
              <a:rPr lang="en-US" sz="800" dirty="0" smtClean="0"/>
              <a:t>http://www.11thpa.org/neumann.html</a:t>
            </a:r>
            <a:endParaRPr lang="en-US" sz="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British Musket Flintlocks</a:t>
            </a:r>
            <a:endParaRPr lang="en-US" dirty="0"/>
          </a:p>
        </p:txBody>
      </p:sp>
      <p:sp>
        <p:nvSpPr>
          <p:cNvPr id="3" name="Content Placeholder 2"/>
          <p:cNvSpPr>
            <a:spLocks noGrp="1"/>
          </p:cNvSpPr>
          <p:nvPr>
            <p:ph idx="1"/>
          </p:nvPr>
        </p:nvSpPr>
        <p:spPr/>
        <p:txBody>
          <a:bodyPr/>
          <a:lstStyle/>
          <a:p>
            <a:endParaRPr lang="en-US" dirty="0"/>
          </a:p>
        </p:txBody>
      </p:sp>
      <p:pic>
        <p:nvPicPr>
          <p:cNvPr id="19458" name="Picture 2" descr="http://www.11thpa.org/news/Page-10.jpg"/>
          <p:cNvPicPr>
            <a:picLocks noChangeAspect="1" noChangeArrowheads="1"/>
          </p:cNvPicPr>
          <p:nvPr/>
        </p:nvPicPr>
        <p:blipFill>
          <a:blip r:embed="rId2" cstate="print"/>
          <a:srcRect/>
          <a:stretch>
            <a:fillRect/>
          </a:stretch>
        </p:blipFill>
        <p:spPr bwMode="auto">
          <a:xfrm>
            <a:off x="6019800" y="1295400"/>
            <a:ext cx="2513013" cy="4048744"/>
          </a:xfrm>
          <a:prstGeom prst="rect">
            <a:avLst/>
          </a:prstGeom>
          <a:noFill/>
        </p:spPr>
      </p:pic>
      <p:pic>
        <p:nvPicPr>
          <p:cNvPr id="19462" name="Picture 6" descr="http://www.11thpa.org/news/Page-6.jpg"/>
          <p:cNvPicPr>
            <a:picLocks noChangeAspect="1" noChangeArrowheads="1"/>
          </p:cNvPicPr>
          <p:nvPr/>
        </p:nvPicPr>
        <p:blipFill>
          <a:blip r:embed="rId3" cstate="print"/>
          <a:srcRect/>
          <a:stretch>
            <a:fillRect/>
          </a:stretch>
        </p:blipFill>
        <p:spPr bwMode="auto">
          <a:xfrm>
            <a:off x="533400" y="1219200"/>
            <a:ext cx="1905000" cy="4876800"/>
          </a:xfrm>
          <a:prstGeom prst="rect">
            <a:avLst/>
          </a:prstGeom>
          <a:noFill/>
        </p:spPr>
      </p:pic>
      <p:pic>
        <p:nvPicPr>
          <p:cNvPr id="19460" name="Picture 4" descr="C:\Users\93322\AppData\Local\Microsoft\Windows\Temporary Internet Files\Content.IE5\W52T466F\MC900149426[1].wmf"/>
          <p:cNvPicPr>
            <a:picLocks noChangeAspect="1" noChangeArrowheads="1"/>
          </p:cNvPicPr>
          <p:nvPr/>
        </p:nvPicPr>
        <p:blipFill>
          <a:blip r:embed="rId4" cstate="print"/>
          <a:srcRect/>
          <a:stretch>
            <a:fillRect/>
          </a:stretch>
        </p:blipFill>
        <p:spPr bwMode="auto">
          <a:xfrm>
            <a:off x="5715000" y="4267200"/>
            <a:ext cx="1789568" cy="2723584"/>
          </a:xfrm>
          <a:prstGeom prst="rect">
            <a:avLst/>
          </a:prstGeom>
          <a:noFill/>
        </p:spPr>
      </p:pic>
      <p:sp>
        <p:nvSpPr>
          <p:cNvPr id="8" name="Rectangle 7"/>
          <p:cNvSpPr/>
          <p:nvPr/>
        </p:nvSpPr>
        <p:spPr>
          <a:xfrm>
            <a:off x="1371600" y="6324600"/>
            <a:ext cx="2624311" cy="215444"/>
          </a:xfrm>
          <a:prstGeom prst="rect">
            <a:avLst/>
          </a:prstGeom>
        </p:spPr>
        <p:txBody>
          <a:bodyPr wrap="square">
            <a:spAutoFit/>
          </a:bodyPr>
          <a:lstStyle/>
          <a:p>
            <a:r>
              <a:rPr lang="en-US" sz="800" dirty="0" smtClean="0"/>
              <a:t>http://www.11thpa.org/neumann.html</a:t>
            </a:r>
            <a:endParaRPr lang="en-US"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http://www.11thpa.org/neumann.html</a:t>
            </a:r>
          </a:p>
          <a:p>
            <a:r>
              <a:rPr lang="en-US" dirty="0" smtClean="0">
                <a:hlinkClick r:id="rId2"/>
              </a:rPr>
              <a:t>http://www.doublegv.com/ggv/battles/tactics.htm</a:t>
            </a:r>
            <a:endParaRPr lang="en-US" dirty="0" smtClean="0"/>
          </a:p>
          <a:p>
            <a:r>
              <a:rPr lang="en-US" dirty="0" smtClean="0"/>
              <a:t>A Soldiers Life by Andrew </a:t>
            </a:r>
            <a:r>
              <a:rPr lang="en-US" dirty="0" err="1" smtClean="0"/>
              <a:t>Robertshaw</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TotalTime>
  <Words>679</Words>
  <Application>Microsoft Office PowerPoint</Application>
  <PresentationFormat>On-screen Show (4:3)</PresentationFormat>
  <Paragraphs>29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Revolutionary War Weaponry</vt:lpstr>
      <vt:lpstr>1: Early Assembled Fowler/Musket c.1740 </vt:lpstr>
      <vt:lpstr>2: A Club Butt Country Fowler  c. 1715-1750 </vt:lpstr>
      <vt:lpstr>3: Early French Components  c. 1760-1780 </vt:lpstr>
      <vt:lpstr>4: British Brown Bess Elements  c. 1775-1783</vt:lpstr>
      <vt:lpstr>Other Muskets</vt:lpstr>
      <vt:lpstr>British Musket Flintlocks</vt:lpstr>
      <vt:lpstr>Credits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Revolutionary War Weaponry</dc:title>
  <dc:creator>Maripat Newington</dc:creator>
  <cp:lastModifiedBy>Maripat Newington</cp:lastModifiedBy>
  <cp:revision>26</cp:revision>
  <dcterms:created xsi:type="dcterms:W3CDTF">2011-04-07T00:34:45Z</dcterms:created>
  <dcterms:modified xsi:type="dcterms:W3CDTF">2011-04-11T22:52:08Z</dcterms:modified>
</cp:coreProperties>
</file>